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9" r:id="rId3"/>
    <p:sldId id="261" r:id="rId4"/>
    <p:sldId id="262" r:id="rId5"/>
    <p:sldId id="256" r:id="rId6"/>
    <p:sldId id="257" r:id="rId7"/>
    <p:sldId id="258" r:id="rId8"/>
    <p:sldId id="263" r:id="rId9"/>
    <p:sldId id="264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1" autoAdjust="0"/>
    <p:restoredTop sz="94660"/>
  </p:normalViewPr>
  <p:slideViewPr>
    <p:cSldViewPr snapToGrid="0">
      <p:cViewPr>
        <p:scale>
          <a:sx n="100" d="100"/>
          <a:sy n="100" d="100"/>
        </p:scale>
        <p:origin x="-744" y="-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7567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2045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580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750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136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549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5526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402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5102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1787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60359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8BC4B-AF5D-46E0-AC9E-147065BFE52F}" type="datetimeFigureOut">
              <a:rPr lang="ko-KR" altLang="en-US" smtClean="0"/>
              <a:t>2025-05-14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B8B964-6E8A-4268-A1D0-F6A376450E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6293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83804" y="85726"/>
            <a:ext cx="4686251" cy="3384096"/>
            <a:chOff x="83804" y="85726"/>
            <a:chExt cx="4686251" cy="3384096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930" b="8671"/>
            <a:stretch/>
          </p:blipFill>
          <p:spPr>
            <a:xfrm>
              <a:off x="83804" y="85726"/>
              <a:ext cx="4610660" cy="338409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96201" y="3068728"/>
              <a:ext cx="3073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-</a:t>
              </a:r>
              <a:r>
                <a:rPr lang="ko-KR" altLang="en-US" b="1" dirty="0" err="1">
                  <a:solidFill>
                    <a:srgbClr val="FF0000"/>
                  </a:solidFill>
                </a:rPr>
                <a:t>네이버지도</a:t>
              </a:r>
              <a:r>
                <a:rPr lang="en-US" altLang="ko-KR" b="1" dirty="0">
                  <a:solidFill>
                    <a:srgbClr val="FF0000"/>
                  </a:solidFill>
                </a:rPr>
                <a:t>: </a:t>
              </a:r>
              <a:r>
                <a:rPr lang="ko-KR" altLang="en-US" b="1" dirty="0">
                  <a:solidFill>
                    <a:srgbClr val="FF0000"/>
                  </a:solidFill>
                </a:rPr>
                <a:t>반경 </a:t>
              </a:r>
              <a:r>
                <a:rPr lang="en-US" altLang="ko-KR" b="1" dirty="0">
                  <a:solidFill>
                    <a:srgbClr val="FF0000"/>
                  </a:solidFill>
                </a:rPr>
                <a:t>1.0km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326571" y="1049111"/>
              <a:ext cx="902154" cy="26125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3747407" y="2298247"/>
              <a:ext cx="673554" cy="71845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3045279" y="1457325"/>
              <a:ext cx="97971" cy="318407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88053" y="1208315"/>
              <a:ext cx="141242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100" b="1" dirty="0" err="1">
                  <a:solidFill>
                    <a:srgbClr val="FF0000"/>
                  </a:solidFill>
                </a:rPr>
                <a:t>유보라더크레스트</a:t>
              </a:r>
              <a:endParaRPr lang="ko-KR" altLang="en-US" sz="11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3" name="그림 1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879" y="85206"/>
            <a:ext cx="2160000" cy="4320000"/>
          </a:xfrm>
          <a:prstGeom prst="rect">
            <a:avLst/>
          </a:prstGeom>
        </p:spPr>
      </p:pic>
      <p:pic>
        <p:nvPicPr>
          <p:cNvPr id="14" name="그림 1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69" y="85206"/>
            <a:ext cx="2160000" cy="4320000"/>
          </a:xfrm>
          <a:prstGeom prst="rect">
            <a:avLst/>
          </a:prstGeom>
        </p:spPr>
      </p:pic>
      <p:pic>
        <p:nvPicPr>
          <p:cNvPr id="15" name="그림 14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2" b="5604"/>
          <a:stretch/>
        </p:blipFill>
        <p:spPr>
          <a:xfrm>
            <a:off x="7096074" y="85206"/>
            <a:ext cx="2160000" cy="4320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815269" y="4418922"/>
            <a:ext cx="224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err="1">
                <a:solidFill>
                  <a:srgbClr val="FF0000"/>
                </a:solidFill>
              </a:rPr>
              <a:t>네이버지도</a:t>
            </a:r>
            <a:r>
              <a:rPr lang="en-US" altLang="ko-KR" b="1" dirty="0">
                <a:solidFill>
                  <a:srgbClr val="FF0000"/>
                </a:solidFill>
              </a:rPr>
              <a:t>: 1.2km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34123" y="4418922"/>
            <a:ext cx="224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 </a:t>
            </a:r>
            <a:r>
              <a:rPr lang="ko-KR" altLang="en-US" b="1" dirty="0" err="1">
                <a:solidFill>
                  <a:srgbClr val="FF0000"/>
                </a:solidFill>
              </a:rPr>
              <a:t>카카오맵</a:t>
            </a:r>
            <a:r>
              <a:rPr lang="en-US" altLang="ko-KR" b="1" dirty="0">
                <a:solidFill>
                  <a:srgbClr val="FF0000"/>
                </a:solidFill>
              </a:rPr>
              <a:t>: 1.5km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294123" y="4417353"/>
            <a:ext cx="2242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 TMAP</a:t>
            </a:r>
            <a:r>
              <a:rPr lang="en-US" altLang="ko-KR" sz="1200" b="1" dirty="0">
                <a:solidFill>
                  <a:srgbClr val="FF0000"/>
                </a:solidFill>
              </a:rPr>
              <a:t>(</a:t>
            </a:r>
            <a:r>
              <a:rPr lang="ko-KR" altLang="en-US" sz="1200" b="1" dirty="0" err="1">
                <a:solidFill>
                  <a:srgbClr val="FF0000"/>
                </a:solidFill>
              </a:rPr>
              <a:t>티맵</a:t>
            </a:r>
            <a:r>
              <a:rPr lang="en-US" altLang="ko-KR" sz="1200" b="1" dirty="0">
                <a:solidFill>
                  <a:srgbClr val="FF0000"/>
                </a:solidFill>
              </a:rPr>
              <a:t>) </a:t>
            </a:r>
            <a:r>
              <a:rPr lang="en-US" altLang="ko-KR" b="1" dirty="0">
                <a:solidFill>
                  <a:srgbClr val="FF0000"/>
                </a:solidFill>
              </a:rPr>
              <a:t>: 1.8km</a:t>
            </a:r>
          </a:p>
        </p:txBody>
      </p:sp>
    </p:spTree>
    <p:extLst>
      <p:ext uri="{BB962C8B-B14F-4D97-AF65-F5344CB8AC3E}">
        <p14:creationId xmlns:p14="http://schemas.microsoft.com/office/powerpoint/2010/main" val="1401170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4" y="85725"/>
            <a:ext cx="2419131" cy="3276314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2610480" y="85724"/>
            <a:ext cx="3843388" cy="5029201"/>
            <a:chOff x="3414661" y="85725"/>
            <a:chExt cx="4753710" cy="6505076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538978" y="961408"/>
              <a:ext cx="6505076" cy="4753710"/>
            </a:xfrm>
            <a:prstGeom prst="rect">
              <a:avLst/>
            </a:prstGeom>
          </p:spPr>
        </p:pic>
        <p:sp>
          <p:nvSpPr>
            <p:cNvPr id="8" name="타원 7"/>
            <p:cNvSpPr/>
            <p:nvPr/>
          </p:nvSpPr>
          <p:spPr>
            <a:xfrm>
              <a:off x="7649935" y="130628"/>
              <a:ext cx="351064" cy="23268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3584121" y="4139293"/>
              <a:ext cx="1167493" cy="187778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718278" y="4238323"/>
            <a:ext cx="5156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반도건설에서 제작한 </a:t>
            </a:r>
            <a:r>
              <a:rPr lang="ko-KR" altLang="en-US" sz="1600" dirty="0" err="1"/>
              <a:t>유튜브영상</a:t>
            </a:r>
            <a:r>
              <a:rPr lang="en-US" altLang="ko-KR" sz="1600" dirty="0"/>
              <a:t>(2:07)</a:t>
            </a:r>
            <a:r>
              <a:rPr lang="ko-KR" altLang="en-US" sz="1600" dirty="0"/>
              <a:t>에서도 </a:t>
            </a:r>
            <a:endParaRPr lang="en-US" altLang="ko-KR" sz="1600" dirty="0"/>
          </a:p>
          <a:p>
            <a:r>
              <a:rPr lang="en-US" altLang="ko-KR" sz="1600" b="1" dirty="0">
                <a:solidFill>
                  <a:srgbClr val="FF0000"/>
                </a:solidFill>
              </a:rPr>
              <a:t>“</a:t>
            </a:r>
            <a:r>
              <a:rPr lang="ko-KR" altLang="en-US" sz="1600" b="1" dirty="0">
                <a:solidFill>
                  <a:srgbClr val="FF0000"/>
                </a:solidFill>
              </a:rPr>
              <a:t>삼성 </a:t>
            </a:r>
            <a:r>
              <a:rPr lang="ko-KR" altLang="en-US" sz="1600" b="1" dirty="0" err="1">
                <a:solidFill>
                  <a:srgbClr val="FF0000"/>
                </a:solidFill>
              </a:rPr>
              <a:t>산업단지와도</a:t>
            </a:r>
            <a:r>
              <a:rPr lang="ko-KR" altLang="en-US" sz="1600" b="1" dirty="0">
                <a:solidFill>
                  <a:srgbClr val="FF0000"/>
                </a:solidFill>
              </a:rPr>
              <a:t> 약 </a:t>
            </a:r>
            <a:r>
              <a:rPr lang="en-US" altLang="ko-KR" sz="1600" b="1" dirty="0">
                <a:solidFill>
                  <a:srgbClr val="FF0000"/>
                </a:solidFill>
              </a:rPr>
              <a:t>680m</a:t>
            </a:r>
            <a:r>
              <a:rPr lang="ko-KR" altLang="en-US" sz="1600" b="1" dirty="0">
                <a:solidFill>
                  <a:srgbClr val="FF0000"/>
                </a:solidFill>
              </a:rPr>
              <a:t>에 불과한 직주근접단지</a:t>
            </a:r>
            <a:r>
              <a:rPr lang="en-US" altLang="ko-KR" sz="1600" b="1" dirty="0">
                <a:solidFill>
                  <a:srgbClr val="FF0000"/>
                </a:solidFill>
              </a:rPr>
              <a:t>”</a:t>
            </a:r>
          </a:p>
          <a:p>
            <a:r>
              <a:rPr lang="ko-KR" altLang="en-US" sz="1600" dirty="0"/>
              <a:t>로 홍보함</a:t>
            </a:r>
            <a:endParaRPr lang="en-US" altLang="ko-KR" sz="1600" dirty="0"/>
          </a:p>
          <a:p>
            <a:r>
              <a:rPr lang="ko-KR" altLang="en-US" sz="1600" dirty="0"/>
              <a:t>영상은 모델하우스에서도 </a:t>
            </a:r>
            <a:r>
              <a:rPr lang="en-US" altLang="ko-KR" sz="1600" dirty="0"/>
              <a:t>TV,</a:t>
            </a:r>
            <a:r>
              <a:rPr lang="ko-KR" altLang="en-US" sz="1600" dirty="0"/>
              <a:t>스피커를 통해 홍보함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5726" y="3422362"/>
            <a:ext cx="36056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/>
              <a:t>분양 당시 안내책자</a:t>
            </a:r>
            <a:endParaRPr lang="en-US" altLang="ko-KR" sz="1600" dirty="0"/>
          </a:p>
          <a:p>
            <a:r>
              <a:rPr lang="en-US" altLang="ko-KR" sz="1600" b="1" dirty="0">
                <a:solidFill>
                  <a:srgbClr val="FF0000"/>
                </a:solidFill>
              </a:rPr>
              <a:t>“</a:t>
            </a:r>
            <a:r>
              <a:rPr lang="ko-KR" altLang="en-US" sz="1600" b="1" dirty="0">
                <a:solidFill>
                  <a:srgbClr val="FF0000"/>
                </a:solidFill>
              </a:rPr>
              <a:t>반경 약 </a:t>
            </a:r>
            <a:r>
              <a:rPr lang="en-US" altLang="ko-KR" sz="1600" b="1" dirty="0">
                <a:solidFill>
                  <a:srgbClr val="FF0000"/>
                </a:solidFill>
              </a:rPr>
              <a:t>680m </a:t>
            </a:r>
            <a:r>
              <a:rPr lang="ko-KR" altLang="en-US" sz="1600" b="1" dirty="0">
                <a:solidFill>
                  <a:srgbClr val="FF0000"/>
                </a:solidFill>
              </a:rPr>
              <a:t>거리에 </a:t>
            </a:r>
            <a:endParaRPr lang="en-US" altLang="ko-KR" sz="1600" b="1" dirty="0">
              <a:solidFill>
                <a:srgbClr val="FF0000"/>
              </a:solidFill>
            </a:endParaRPr>
          </a:p>
          <a:p>
            <a:r>
              <a:rPr lang="ko-KR" altLang="en-US" sz="1600" b="1" dirty="0">
                <a:solidFill>
                  <a:srgbClr val="FF0000"/>
                </a:solidFill>
              </a:rPr>
              <a:t>삼성전자 </a:t>
            </a:r>
            <a:r>
              <a:rPr lang="ko-KR" altLang="en-US" sz="1600" b="1" dirty="0" err="1">
                <a:solidFill>
                  <a:srgbClr val="FF0000"/>
                </a:solidFill>
              </a:rPr>
              <a:t>평택캠퍼스</a:t>
            </a:r>
            <a:r>
              <a:rPr lang="en-US" altLang="ko-KR" sz="1600" b="1" dirty="0">
                <a:solidFill>
                  <a:srgbClr val="FF0000"/>
                </a:solidFill>
              </a:rPr>
              <a:t>” </a:t>
            </a:r>
            <a:r>
              <a:rPr lang="ko-KR" altLang="en-US" sz="1600" dirty="0"/>
              <a:t>기재됨 </a:t>
            </a:r>
            <a:endParaRPr lang="en-US" altLang="ko-KR" sz="1600" dirty="0"/>
          </a:p>
          <a:p>
            <a:r>
              <a:rPr lang="en-US" altLang="ko-KR" sz="1600" dirty="0"/>
              <a:t>(P. 4/5) </a:t>
            </a:r>
            <a:endParaRPr lang="ko-KR" altLang="en-US" sz="1600" dirty="0"/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279" y="85724"/>
            <a:ext cx="5018988" cy="411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1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3CFB9F-80E3-4201-998E-7558FE62A919}"/>
              </a:ext>
            </a:extLst>
          </p:cNvPr>
          <p:cNvSpPr txBox="1"/>
          <p:nvPr/>
        </p:nvSpPr>
        <p:spPr>
          <a:xfrm>
            <a:off x="360608" y="300000"/>
            <a:ext cx="305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“</a:t>
            </a:r>
            <a:r>
              <a:rPr lang="ko-KR" altLang="en-US" b="1" dirty="0">
                <a:solidFill>
                  <a:srgbClr val="FF0000"/>
                </a:solidFill>
              </a:rPr>
              <a:t>종덕초등학교</a:t>
            </a:r>
            <a:r>
              <a:rPr lang="en-US" altLang="ko-KR" b="1" dirty="0">
                <a:solidFill>
                  <a:srgbClr val="FF0000"/>
                </a:solidFill>
              </a:rPr>
              <a:t>”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xmlns="" id="{83CF503A-EA41-44DC-9F39-CB27A821C555}"/>
              </a:ext>
            </a:extLst>
          </p:cNvPr>
          <p:cNvGrpSpPr/>
          <p:nvPr/>
        </p:nvGrpSpPr>
        <p:grpSpPr>
          <a:xfrm>
            <a:off x="4898025" y="782753"/>
            <a:ext cx="2249898" cy="4802753"/>
            <a:chOff x="4898025" y="782753"/>
            <a:chExt cx="2249898" cy="4802753"/>
          </a:xfrm>
        </p:grpSpPr>
        <p:sp>
          <p:nvSpPr>
            <p:cNvPr id="18" name="TextBox 17"/>
            <p:cNvSpPr txBox="1"/>
            <p:nvPr/>
          </p:nvSpPr>
          <p:spPr>
            <a:xfrm>
              <a:off x="4898025" y="5216174"/>
              <a:ext cx="2242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 TMAP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(</a:t>
              </a:r>
              <a:r>
                <a:rPr lang="ko-KR" altLang="en-US" sz="1200" b="1" dirty="0" err="1">
                  <a:solidFill>
                    <a:srgbClr val="FF0000"/>
                  </a:solidFill>
                </a:rPr>
                <a:t>티맵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) </a:t>
              </a:r>
              <a:r>
                <a:rPr lang="en-US" altLang="ko-KR" b="1" dirty="0">
                  <a:solidFill>
                    <a:srgbClr val="FF0000"/>
                  </a:solidFill>
                </a:rPr>
                <a:t>: 965m</a:t>
              </a:r>
            </a:p>
          </p:txBody>
        </p:sp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xmlns="" id="{76DCC144-4DC7-416D-9783-C1D583F79CD4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923" y="782753"/>
              <a:ext cx="2160000" cy="4320000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xmlns="" id="{5ED4736D-A7C4-4958-910D-572D0E7A0297}"/>
              </a:ext>
            </a:extLst>
          </p:cNvPr>
          <p:cNvGrpSpPr/>
          <p:nvPr/>
        </p:nvGrpSpPr>
        <p:grpSpPr>
          <a:xfrm>
            <a:off x="322615" y="793944"/>
            <a:ext cx="2160000" cy="4791562"/>
            <a:chOff x="322615" y="793944"/>
            <a:chExt cx="2160000" cy="4791562"/>
          </a:xfrm>
        </p:grpSpPr>
        <p:sp>
          <p:nvSpPr>
            <p:cNvPr id="16" name="TextBox 15"/>
            <p:cNvSpPr txBox="1"/>
            <p:nvPr/>
          </p:nvSpPr>
          <p:spPr>
            <a:xfrm>
              <a:off x="322615" y="5216174"/>
              <a:ext cx="21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err="1">
                  <a:solidFill>
                    <a:srgbClr val="FF0000"/>
                  </a:solidFill>
                </a:rPr>
                <a:t>네이버지도</a:t>
              </a:r>
              <a:r>
                <a:rPr lang="en-US" altLang="ko-KR" b="1" dirty="0">
                  <a:solidFill>
                    <a:srgbClr val="FF0000"/>
                  </a:solidFill>
                </a:rPr>
                <a:t>: 823m</a:t>
              </a:r>
            </a:p>
          </p:txBody>
        </p:sp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xmlns="" id="{55E32F79-FA61-4546-BFDD-57684C5A429E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15" y="793944"/>
              <a:ext cx="2160000" cy="4320000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xmlns="" id="{9F3A3F18-7DF3-4003-8964-CAE566768483}"/>
              </a:ext>
            </a:extLst>
          </p:cNvPr>
          <p:cNvGrpSpPr/>
          <p:nvPr/>
        </p:nvGrpSpPr>
        <p:grpSpPr>
          <a:xfrm>
            <a:off x="2655269" y="782753"/>
            <a:ext cx="2160000" cy="4802753"/>
            <a:chOff x="2655269" y="782753"/>
            <a:chExt cx="2160000" cy="4802753"/>
          </a:xfrm>
        </p:grpSpPr>
        <p:sp>
          <p:nvSpPr>
            <p:cNvPr id="17" name="TextBox 16"/>
            <p:cNvSpPr txBox="1"/>
            <p:nvPr/>
          </p:nvSpPr>
          <p:spPr>
            <a:xfrm>
              <a:off x="2655269" y="5216174"/>
              <a:ext cx="21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 </a:t>
              </a:r>
              <a:r>
                <a:rPr lang="ko-KR" altLang="en-US" b="1" dirty="0" err="1">
                  <a:solidFill>
                    <a:srgbClr val="FF0000"/>
                  </a:solidFill>
                </a:rPr>
                <a:t>카카오맵</a:t>
              </a:r>
              <a:r>
                <a:rPr lang="en-US" altLang="ko-KR" b="1" dirty="0">
                  <a:solidFill>
                    <a:srgbClr val="FF0000"/>
                  </a:solidFill>
                </a:rPr>
                <a:t>: 946m</a:t>
              </a:r>
            </a:p>
          </p:txBody>
        </p:sp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xmlns="" id="{988156D7-6579-4DDA-86FE-B40A4E1231B8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269" y="782753"/>
              <a:ext cx="2160000" cy="4320000"/>
            </a:xfrm>
            <a:prstGeom prst="rect">
              <a:avLst/>
            </a:prstGeom>
          </p:spPr>
        </p:pic>
      </p:grpSp>
      <p:pic>
        <p:nvPicPr>
          <p:cNvPr id="31" name="그림 30">
            <a:extLst>
              <a:ext uri="{FF2B5EF4-FFF2-40B4-BE49-F238E27FC236}">
                <a16:creationId xmlns:a16="http://schemas.microsoft.com/office/drawing/2014/main" xmlns="" id="{34ACEE5D-AA32-4CFF-9944-8CEEA49B18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51" y="793944"/>
            <a:ext cx="4662032" cy="34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51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그룹 22">
            <a:extLst>
              <a:ext uri="{FF2B5EF4-FFF2-40B4-BE49-F238E27FC236}">
                <a16:creationId xmlns:a16="http://schemas.microsoft.com/office/drawing/2014/main" xmlns="" id="{2884E37D-BF9A-4AB5-BC84-314FB5240DB5}"/>
              </a:ext>
            </a:extLst>
          </p:cNvPr>
          <p:cNvGrpSpPr/>
          <p:nvPr/>
        </p:nvGrpSpPr>
        <p:grpSpPr>
          <a:xfrm>
            <a:off x="2732543" y="793944"/>
            <a:ext cx="2242756" cy="4791562"/>
            <a:chOff x="2655269" y="793944"/>
            <a:chExt cx="2242756" cy="4791562"/>
          </a:xfrm>
        </p:grpSpPr>
        <p:sp>
          <p:nvSpPr>
            <p:cNvPr id="17" name="TextBox 16"/>
            <p:cNvSpPr txBox="1"/>
            <p:nvPr/>
          </p:nvSpPr>
          <p:spPr>
            <a:xfrm>
              <a:off x="2655269" y="5216174"/>
              <a:ext cx="2242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 </a:t>
              </a:r>
              <a:r>
                <a:rPr lang="ko-KR" altLang="en-US" b="1" dirty="0" err="1">
                  <a:solidFill>
                    <a:srgbClr val="FF0000"/>
                  </a:solidFill>
                </a:rPr>
                <a:t>카카오맵</a:t>
              </a:r>
              <a:r>
                <a:rPr lang="en-US" altLang="ko-KR" b="1" dirty="0">
                  <a:solidFill>
                    <a:srgbClr val="FF0000"/>
                  </a:solidFill>
                </a:rPr>
                <a:t>: 717m</a:t>
              </a:r>
            </a:p>
          </p:txBody>
        </p:sp>
        <p:pic>
          <p:nvPicPr>
            <p:cNvPr id="3" name="그림 2">
              <a:extLst>
                <a:ext uri="{FF2B5EF4-FFF2-40B4-BE49-F238E27FC236}">
                  <a16:creationId xmlns:a16="http://schemas.microsoft.com/office/drawing/2014/main" xmlns="" id="{0E5007AC-2F49-451C-9906-843AE2E36C6C}"/>
                </a:ext>
              </a:extLst>
            </p:cNvPr>
            <p:cNvPicPr>
              <a:picLocks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5269" y="793944"/>
              <a:ext cx="2160000" cy="4320000"/>
            </a:xfrm>
            <a:prstGeom prst="rect">
              <a:avLst/>
            </a:prstGeom>
          </p:spPr>
        </p:pic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xmlns="" id="{C6B4533F-CA15-4983-98F8-AA5ECDA4C26C}"/>
              </a:ext>
            </a:extLst>
          </p:cNvPr>
          <p:cNvGrpSpPr/>
          <p:nvPr/>
        </p:nvGrpSpPr>
        <p:grpSpPr>
          <a:xfrm>
            <a:off x="4975299" y="793944"/>
            <a:ext cx="2249898" cy="4791562"/>
            <a:chOff x="4898025" y="793944"/>
            <a:chExt cx="2249898" cy="4791562"/>
          </a:xfrm>
        </p:grpSpPr>
        <p:sp>
          <p:nvSpPr>
            <p:cNvPr id="18" name="TextBox 17"/>
            <p:cNvSpPr txBox="1"/>
            <p:nvPr/>
          </p:nvSpPr>
          <p:spPr>
            <a:xfrm>
              <a:off x="4898025" y="5216174"/>
              <a:ext cx="2242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b="1" dirty="0">
                  <a:solidFill>
                    <a:srgbClr val="FF0000"/>
                  </a:solidFill>
                </a:rPr>
                <a:t> TMAP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(</a:t>
              </a:r>
              <a:r>
                <a:rPr lang="ko-KR" altLang="en-US" sz="1200" b="1" dirty="0" err="1">
                  <a:solidFill>
                    <a:srgbClr val="FF0000"/>
                  </a:solidFill>
                </a:rPr>
                <a:t>티맵</a:t>
              </a:r>
              <a:r>
                <a:rPr lang="en-US" altLang="ko-KR" sz="1200" b="1" dirty="0">
                  <a:solidFill>
                    <a:srgbClr val="FF0000"/>
                  </a:solidFill>
                </a:rPr>
                <a:t>) </a:t>
              </a:r>
              <a:r>
                <a:rPr lang="en-US" altLang="ko-KR" b="1" dirty="0">
                  <a:solidFill>
                    <a:srgbClr val="FF0000"/>
                  </a:solidFill>
                </a:rPr>
                <a:t>: 796m</a:t>
              </a:r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xmlns="" id="{157C76C2-231A-4E14-9971-4026F736479E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7923" y="793944"/>
              <a:ext cx="2160000" cy="4320000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xmlns="" id="{0066448B-48E9-4E06-9EF0-03F777CBEF2F}"/>
              </a:ext>
            </a:extLst>
          </p:cNvPr>
          <p:cNvGrpSpPr/>
          <p:nvPr/>
        </p:nvGrpSpPr>
        <p:grpSpPr>
          <a:xfrm>
            <a:off x="399889" y="793944"/>
            <a:ext cx="2160000" cy="4791562"/>
            <a:chOff x="322615" y="793944"/>
            <a:chExt cx="2160000" cy="4791562"/>
          </a:xfrm>
        </p:grpSpPr>
        <p:sp>
          <p:nvSpPr>
            <p:cNvPr id="16" name="TextBox 15"/>
            <p:cNvSpPr txBox="1"/>
            <p:nvPr/>
          </p:nvSpPr>
          <p:spPr>
            <a:xfrm>
              <a:off x="322615" y="5216174"/>
              <a:ext cx="2160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err="1">
                  <a:solidFill>
                    <a:srgbClr val="FF0000"/>
                  </a:solidFill>
                </a:rPr>
                <a:t>네이버지도</a:t>
              </a:r>
              <a:r>
                <a:rPr lang="en-US" altLang="ko-KR" b="1" dirty="0">
                  <a:solidFill>
                    <a:srgbClr val="FF0000"/>
                  </a:solidFill>
                </a:rPr>
                <a:t>: 653m</a:t>
              </a:r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xmlns="" id="{49F269D5-98B6-4F87-98B1-F3B2551733B0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615" y="793944"/>
              <a:ext cx="2160000" cy="432000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C3CFB9F-80E3-4201-998E-7558FE62A919}"/>
              </a:ext>
            </a:extLst>
          </p:cNvPr>
          <p:cNvSpPr txBox="1"/>
          <p:nvPr/>
        </p:nvSpPr>
        <p:spPr>
          <a:xfrm>
            <a:off x="437882" y="300000"/>
            <a:ext cx="305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</a:rPr>
              <a:t>“</a:t>
            </a:r>
            <a:r>
              <a:rPr lang="ko-KR" altLang="en-US" b="1" dirty="0" err="1">
                <a:solidFill>
                  <a:srgbClr val="FF0000"/>
                </a:solidFill>
              </a:rPr>
              <a:t>율포초등학교</a:t>
            </a:r>
            <a:r>
              <a:rPr lang="en-US" altLang="ko-KR" b="1" dirty="0">
                <a:solidFill>
                  <a:srgbClr val="FF0000"/>
                </a:solidFill>
              </a:rPr>
              <a:t>”</a:t>
            </a:r>
            <a:endParaRPr lang="ko-KR" altLang="en-US" b="1" dirty="0">
              <a:solidFill>
                <a:srgbClr val="FF0000"/>
              </a:solidFill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01982167-7ADD-4A75-9F65-A9F333F0D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851" y="793944"/>
            <a:ext cx="4662032" cy="348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252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/>
          <p:cNvGrpSpPr/>
          <p:nvPr/>
        </p:nvGrpSpPr>
        <p:grpSpPr>
          <a:xfrm>
            <a:off x="202746" y="623596"/>
            <a:ext cx="4873084" cy="5400000"/>
            <a:chOff x="92528" y="71437"/>
            <a:chExt cx="4873084" cy="5400000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528" y="71437"/>
              <a:ext cx="4873084" cy="5400000"/>
            </a:xfrm>
            <a:prstGeom prst="rect">
              <a:avLst/>
            </a:prstGeom>
          </p:spPr>
        </p:pic>
        <p:sp>
          <p:nvSpPr>
            <p:cNvPr id="5" name="모서리가 둥근 직사각형 4"/>
            <p:cNvSpPr/>
            <p:nvPr/>
          </p:nvSpPr>
          <p:spPr>
            <a:xfrm>
              <a:off x="213632" y="114301"/>
              <a:ext cx="4102554" cy="17961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모서리가 둥근 직사각형 5"/>
            <p:cNvSpPr/>
            <p:nvPr/>
          </p:nvSpPr>
          <p:spPr>
            <a:xfrm>
              <a:off x="213631" y="1181100"/>
              <a:ext cx="4660447" cy="25581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모서리가 둥근 직사각형 6"/>
            <p:cNvSpPr/>
            <p:nvPr/>
          </p:nvSpPr>
          <p:spPr>
            <a:xfrm>
              <a:off x="198846" y="4207328"/>
              <a:ext cx="2127975" cy="12382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211093" y="5008789"/>
              <a:ext cx="2127975" cy="270166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32812" y="4425730"/>
              <a:ext cx="26328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err="1">
                  <a:solidFill>
                    <a:srgbClr val="FF0000"/>
                  </a:solidFill>
                </a:rPr>
                <a:t>청약홈에</a:t>
              </a:r>
              <a:r>
                <a:rPr lang="ko-KR" altLang="en-US" b="1" dirty="0">
                  <a:solidFill>
                    <a:srgbClr val="FF0000"/>
                  </a:solidFill>
                </a:rPr>
                <a:t> </a:t>
              </a:r>
              <a:r>
                <a:rPr lang="ko-KR" altLang="en-US" b="1" dirty="0" err="1">
                  <a:solidFill>
                    <a:srgbClr val="FF0000"/>
                  </a:solidFill>
                </a:rPr>
                <a:t>기재되어있던</a:t>
              </a:r>
              <a:r>
                <a:rPr lang="ko-KR" altLang="en-US" b="1" dirty="0">
                  <a:solidFill>
                    <a:srgbClr val="FF0000"/>
                  </a:solidFill>
                </a:rPr>
                <a:t> </a:t>
              </a:r>
              <a:endParaRPr lang="en-US" altLang="ko-KR" b="1" dirty="0">
                <a:solidFill>
                  <a:srgbClr val="FF0000"/>
                </a:solidFill>
              </a:endParaRPr>
            </a:p>
            <a:p>
              <a:r>
                <a:rPr lang="ko-KR" altLang="en-US" b="1" dirty="0" err="1">
                  <a:solidFill>
                    <a:srgbClr val="FF0000"/>
                  </a:solidFill>
                </a:rPr>
                <a:t>분양공고문</a:t>
              </a:r>
              <a:endParaRPr lang="ko-KR" altLang="en-US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147578" y="324530"/>
            <a:ext cx="5504088" cy="6244818"/>
            <a:chOff x="117022" y="244929"/>
            <a:chExt cx="5504088" cy="6244818"/>
          </a:xfrm>
        </p:grpSpPr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022" y="244929"/>
              <a:ext cx="4793796" cy="6244818"/>
            </a:xfrm>
            <a:prstGeom prst="rect">
              <a:avLst/>
            </a:prstGeom>
          </p:spPr>
        </p:pic>
        <p:sp>
          <p:nvSpPr>
            <p:cNvPr id="14" name="모서리가 둥근 직사각형 13"/>
            <p:cNvSpPr/>
            <p:nvPr/>
          </p:nvSpPr>
          <p:spPr>
            <a:xfrm>
              <a:off x="941796" y="398688"/>
              <a:ext cx="1323793" cy="18505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모서리가 둥근 직사각형 14"/>
            <p:cNvSpPr/>
            <p:nvPr/>
          </p:nvSpPr>
          <p:spPr>
            <a:xfrm>
              <a:off x="987879" y="2612571"/>
              <a:ext cx="3363685" cy="66947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모서리가 둥근 직사각형 15"/>
            <p:cNvSpPr/>
            <p:nvPr/>
          </p:nvSpPr>
          <p:spPr>
            <a:xfrm>
              <a:off x="987878" y="4957080"/>
              <a:ext cx="3363685" cy="63545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모서리가 둥근 직사각형 16"/>
            <p:cNvSpPr/>
            <p:nvPr/>
          </p:nvSpPr>
          <p:spPr>
            <a:xfrm>
              <a:off x="987877" y="5691867"/>
              <a:ext cx="3363685" cy="7978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381797" y="335423"/>
              <a:ext cx="3239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err="1">
                  <a:solidFill>
                    <a:srgbClr val="FF0000"/>
                  </a:solidFill>
                </a:rPr>
                <a:t>분양당시</a:t>
              </a:r>
              <a:r>
                <a:rPr lang="ko-KR" altLang="en-US" b="1" dirty="0">
                  <a:solidFill>
                    <a:srgbClr val="FF0000"/>
                  </a:solidFill>
                </a:rPr>
                <a:t> 교육환경보호구역 기재 및 자녀교육에 부족함이 없음을 홍보하였음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539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3"/>
          <p:cNvGrpSpPr/>
          <p:nvPr/>
        </p:nvGrpSpPr>
        <p:grpSpPr>
          <a:xfrm>
            <a:off x="-42176" y="244929"/>
            <a:ext cx="5504088" cy="6244818"/>
            <a:chOff x="117022" y="244929"/>
            <a:chExt cx="5504088" cy="6244818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7022" y="244929"/>
              <a:ext cx="4793796" cy="6244818"/>
            </a:xfrm>
            <a:prstGeom prst="rect">
              <a:avLst/>
            </a:prstGeom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941796" y="398688"/>
              <a:ext cx="1323793" cy="18505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모서리가 둥근 직사각형 7"/>
            <p:cNvSpPr/>
            <p:nvPr/>
          </p:nvSpPr>
          <p:spPr>
            <a:xfrm>
              <a:off x="987879" y="2612571"/>
              <a:ext cx="3363685" cy="669472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987878" y="4957080"/>
              <a:ext cx="3363685" cy="63545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모서리가 둥근 직사각형 9"/>
            <p:cNvSpPr/>
            <p:nvPr/>
          </p:nvSpPr>
          <p:spPr>
            <a:xfrm>
              <a:off x="987877" y="5691867"/>
              <a:ext cx="3363685" cy="79788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81797" y="335423"/>
              <a:ext cx="32393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b="1" dirty="0" err="1">
                  <a:solidFill>
                    <a:srgbClr val="FF0000"/>
                  </a:solidFill>
                </a:rPr>
                <a:t>분양당시</a:t>
              </a:r>
              <a:r>
                <a:rPr lang="ko-KR" altLang="en-US" b="1" dirty="0">
                  <a:solidFill>
                    <a:srgbClr val="FF0000"/>
                  </a:solidFill>
                </a:rPr>
                <a:t> 교육환경보호구역 기재 및 자녀교육에 부족함이 없음을 홍보하였음</a:t>
              </a: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5293869" y="331337"/>
            <a:ext cx="3515740" cy="6300052"/>
            <a:chOff x="5293869" y="331337"/>
            <a:chExt cx="3515740" cy="6300052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93869" y="331337"/>
              <a:ext cx="3515740" cy="3187512"/>
            </a:xfrm>
            <a:prstGeom prst="rect">
              <a:avLst/>
            </a:prstGeom>
          </p:spPr>
        </p:pic>
        <p:pic>
          <p:nvPicPr>
            <p:cNvPr id="16" name="그림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93869" y="3575960"/>
              <a:ext cx="3481281" cy="3055429"/>
            </a:xfrm>
            <a:prstGeom prst="rect">
              <a:avLst/>
            </a:prstGeom>
          </p:spPr>
        </p:pic>
        <p:sp>
          <p:nvSpPr>
            <p:cNvPr id="17" name="모서리가 둥근 직사각형 16"/>
            <p:cNvSpPr/>
            <p:nvPr/>
          </p:nvSpPr>
          <p:spPr>
            <a:xfrm>
              <a:off x="5508181" y="4235901"/>
              <a:ext cx="2088697" cy="385085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모서리가 둥근 직사각형 18"/>
            <p:cNvSpPr/>
            <p:nvPr/>
          </p:nvSpPr>
          <p:spPr>
            <a:xfrm>
              <a:off x="5508181" y="1436914"/>
              <a:ext cx="794648" cy="12864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2551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/>
          <p:cNvGrpSpPr/>
          <p:nvPr/>
        </p:nvGrpSpPr>
        <p:grpSpPr>
          <a:xfrm>
            <a:off x="259015" y="200023"/>
            <a:ext cx="2819663" cy="5545336"/>
            <a:chOff x="259015" y="200023"/>
            <a:chExt cx="2819663" cy="554533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15" y="200023"/>
              <a:ext cx="2819663" cy="5545336"/>
            </a:xfrm>
            <a:prstGeom prst="rect">
              <a:avLst/>
            </a:prstGeom>
          </p:spPr>
        </p:pic>
        <p:grpSp>
          <p:nvGrpSpPr>
            <p:cNvPr id="10" name="그룹 9"/>
            <p:cNvGrpSpPr/>
            <p:nvPr/>
          </p:nvGrpSpPr>
          <p:grpSpPr>
            <a:xfrm>
              <a:off x="1698171" y="3788229"/>
              <a:ext cx="800101" cy="1338942"/>
              <a:chOff x="1698171" y="3788229"/>
              <a:chExt cx="800101" cy="1338942"/>
            </a:xfrm>
          </p:grpSpPr>
          <p:sp>
            <p:nvSpPr>
              <p:cNvPr id="8" name="직사각형 7"/>
              <p:cNvSpPr/>
              <p:nvPr/>
            </p:nvSpPr>
            <p:spPr>
              <a:xfrm>
                <a:off x="1743075" y="3788229"/>
                <a:ext cx="591911" cy="133894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698171" y="4633232"/>
                <a:ext cx="8001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이 사건</a:t>
                </a:r>
                <a:endParaRPr lang="en-US" altLang="ko-KR" sz="1200" b="1" dirty="0">
                  <a:solidFill>
                    <a:srgbClr val="FF0000"/>
                  </a:solidFill>
                </a:endParaRPr>
              </a:p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부동산</a:t>
                </a:r>
              </a:p>
            </p:txBody>
          </p:sp>
        </p:grpSp>
        <p:sp>
          <p:nvSpPr>
            <p:cNvPr id="23" name="모서리가 둥근 직사각형 22"/>
            <p:cNvSpPr/>
            <p:nvPr/>
          </p:nvSpPr>
          <p:spPr>
            <a:xfrm>
              <a:off x="375557" y="5249636"/>
              <a:ext cx="885825" cy="3388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8987239" y="194203"/>
            <a:ext cx="2831305" cy="5551155"/>
            <a:chOff x="8987239" y="194203"/>
            <a:chExt cx="2831305" cy="5551155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04" b="5669"/>
            <a:stretch/>
          </p:blipFill>
          <p:spPr>
            <a:xfrm>
              <a:off x="8987239" y="194203"/>
              <a:ext cx="2831305" cy="5551155"/>
            </a:xfrm>
            <a:prstGeom prst="rect">
              <a:avLst/>
            </a:prstGeom>
          </p:spPr>
        </p:pic>
        <p:grpSp>
          <p:nvGrpSpPr>
            <p:cNvPr id="20" name="그룹 19"/>
            <p:cNvGrpSpPr/>
            <p:nvPr/>
          </p:nvGrpSpPr>
          <p:grpSpPr>
            <a:xfrm>
              <a:off x="10786611" y="4026354"/>
              <a:ext cx="800101" cy="1338942"/>
              <a:chOff x="1698171" y="3788229"/>
              <a:chExt cx="800101" cy="1338942"/>
            </a:xfrm>
          </p:grpSpPr>
          <p:sp>
            <p:nvSpPr>
              <p:cNvPr id="21" name="직사각형 20"/>
              <p:cNvSpPr/>
              <p:nvPr/>
            </p:nvSpPr>
            <p:spPr>
              <a:xfrm>
                <a:off x="1743075" y="3788229"/>
                <a:ext cx="591911" cy="133894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698171" y="4633232"/>
                <a:ext cx="8001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이 사건</a:t>
                </a:r>
                <a:endParaRPr lang="en-US" altLang="ko-KR" sz="1200" b="1" dirty="0">
                  <a:solidFill>
                    <a:srgbClr val="FF0000"/>
                  </a:solidFill>
                </a:endParaRPr>
              </a:p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부동산</a:t>
                </a:r>
              </a:p>
            </p:txBody>
          </p:sp>
        </p:grpSp>
        <p:sp>
          <p:nvSpPr>
            <p:cNvPr id="24" name="모서리가 둥근 직사각형 23"/>
            <p:cNvSpPr/>
            <p:nvPr/>
          </p:nvSpPr>
          <p:spPr>
            <a:xfrm>
              <a:off x="9096375" y="5262563"/>
              <a:ext cx="885825" cy="3388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9" name="그룹 28"/>
          <p:cNvGrpSpPr/>
          <p:nvPr/>
        </p:nvGrpSpPr>
        <p:grpSpPr>
          <a:xfrm>
            <a:off x="6070876" y="194204"/>
            <a:ext cx="2834996" cy="5551155"/>
            <a:chOff x="6070876" y="194204"/>
            <a:chExt cx="2834996" cy="5551155"/>
          </a:xfrm>
        </p:grpSpPr>
        <p:pic>
          <p:nvPicPr>
            <p:cNvPr id="4" name="그림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6" b="5714"/>
            <a:stretch/>
          </p:blipFill>
          <p:spPr>
            <a:xfrm>
              <a:off x="6070876" y="194204"/>
              <a:ext cx="2834996" cy="5551155"/>
            </a:xfrm>
            <a:prstGeom prst="rect">
              <a:avLst/>
            </a:prstGeom>
          </p:spPr>
        </p:pic>
        <p:grpSp>
          <p:nvGrpSpPr>
            <p:cNvPr id="17" name="그룹 16"/>
            <p:cNvGrpSpPr/>
            <p:nvPr/>
          </p:nvGrpSpPr>
          <p:grpSpPr>
            <a:xfrm>
              <a:off x="7488374" y="3567793"/>
              <a:ext cx="800101" cy="1604282"/>
              <a:chOff x="1698171" y="3788229"/>
              <a:chExt cx="800101" cy="1338942"/>
            </a:xfrm>
          </p:grpSpPr>
          <p:sp>
            <p:nvSpPr>
              <p:cNvPr id="18" name="직사각형 17"/>
              <p:cNvSpPr/>
              <p:nvPr/>
            </p:nvSpPr>
            <p:spPr>
              <a:xfrm>
                <a:off x="1743075" y="3788229"/>
                <a:ext cx="591911" cy="133894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698171" y="4633232"/>
                <a:ext cx="8001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이 사건</a:t>
                </a:r>
                <a:endParaRPr lang="en-US" altLang="ko-KR" sz="1200" b="1" dirty="0">
                  <a:solidFill>
                    <a:srgbClr val="FF0000"/>
                  </a:solidFill>
                </a:endParaRPr>
              </a:p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부동산</a:t>
                </a:r>
              </a:p>
            </p:txBody>
          </p:sp>
        </p:grpSp>
        <p:sp>
          <p:nvSpPr>
            <p:cNvPr id="25" name="모서리가 둥근 직사각형 24"/>
            <p:cNvSpPr/>
            <p:nvPr/>
          </p:nvSpPr>
          <p:spPr>
            <a:xfrm>
              <a:off x="6171403" y="5256440"/>
              <a:ext cx="885825" cy="3388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3160046" y="194204"/>
            <a:ext cx="2829462" cy="5551155"/>
            <a:chOff x="3160046" y="194204"/>
            <a:chExt cx="2829462" cy="5551155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7" b="5595"/>
            <a:stretch/>
          </p:blipFill>
          <p:spPr>
            <a:xfrm>
              <a:off x="3160046" y="194204"/>
              <a:ext cx="2829462" cy="5551155"/>
            </a:xfrm>
            <a:prstGeom prst="rect">
              <a:avLst/>
            </a:prstGeom>
          </p:spPr>
        </p:pic>
        <p:grpSp>
          <p:nvGrpSpPr>
            <p:cNvPr id="14" name="그룹 13"/>
            <p:cNvGrpSpPr/>
            <p:nvPr/>
          </p:nvGrpSpPr>
          <p:grpSpPr>
            <a:xfrm>
              <a:off x="4494948" y="4346993"/>
              <a:ext cx="800101" cy="825082"/>
              <a:chOff x="1698171" y="3788229"/>
              <a:chExt cx="800101" cy="1338942"/>
            </a:xfrm>
          </p:grpSpPr>
          <p:sp>
            <p:nvSpPr>
              <p:cNvPr id="15" name="직사각형 14"/>
              <p:cNvSpPr/>
              <p:nvPr/>
            </p:nvSpPr>
            <p:spPr>
              <a:xfrm>
                <a:off x="1743075" y="3788229"/>
                <a:ext cx="591911" cy="1338942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698171" y="4421813"/>
                <a:ext cx="80010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이 사건</a:t>
                </a:r>
                <a:endParaRPr lang="en-US" altLang="ko-KR" sz="1200" b="1" dirty="0">
                  <a:solidFill>
                    <a:srgbClr val="FF0000"/>
                  </a:solidFill>
                </a:endParaRPr>
              </a:p>
              <a:p>
                <a:r>
                  <a:rPr lang="ko-KR" altLang="en-US" sz="1200" b="1" dirty="0">
                    <a:solidFill>
                      <a:srgbClr val="FF0000"/>
                    </a:solidFill>
                  </a:rPr>
                  <a:t>부동산</a:t>
                </a:r>
              </a:p>
            </p:txBody>
          </p:sp>
        </p:grpSp>
        <p:sp>
          <p:nvSpPr>
            <p:cNvPr id="26" name="모서리가 둥근 직사각형 25"/>
            <p:cNvSpPr/>
            <p:nvPr/>
          </p:nvSpPr>
          <p:spPr>
            <a:xfrm>
              <a:off x="3258058" y="5254398"/>
              <a:ext cx="885825" cy="338817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3032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ster\Desktop\KakaoTalk_20250514_162337322_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738188"/>
            <a:ext cx="4286250" cy="27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899" y="738188"/>
            <a:ext cx="4738333" cy="251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3476625"/>
            <a:ext cx="4738332" cy="2670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231" y="-12852633"/>
            <a:ext cx="16146244" cy="1210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3899611"/>
            <a:ext cx="4286250" cy="208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019174" y="171451"/>
            <a:ext cx="8315325" cy="476249"/>
          </a:xfrm>
        </p:spPr>
        <p:txBody>
          <a:bodyPr>
            <a:normAutofit/>
          </a:bodyPr>
          <a:lstStyle/>
          <a:p>
            <a:r>
              <a:rPr lang="ko-KR" altLang="en-US" sz="1400" dirty="0" smtClean="0"/>
              <a:t>현시점 </a:t>
            </a:r>
            <a:r>
              <a:rPr lang="ko-KR" altLang="en-US" sz="1400" dirty="0" err="1" smtClean="0"/>
              <a:t>율포초등학교로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빠른길</a:t>
            </a:r>
            <a:r>
              <a:rPr lang="ko-KR" altLang="en-US" sz="1400" dirty="0" smtClean="0"/>
              <a:t> 갈려면 </a:t>
            </a:r>
            <a:r>
              <a:rPr lang="ko-KR" altLang="en-US" sz="1400" dirty="0" err="1" smtClean="0"/>
              <a:t>이거리를</a:t>
            </a:r>
            <a:r>
              <a:rPr lang="ko-KR" altLang="en-US" sz="1400" dirty="0" smtClean="0"/>
              <a:t> 지나야 </a:t>
            </a:r>
            <a:r>
              <a:rPr lang="ko-KR" altLang="en-US" sz="1400" dirty="0" err="1" smtClean="0"/>
              <a:t>갈수있음</a:t>
            </a:r>
            <a:r>
              <a:rPr lang="ko-KR" altLang="en-US" sz="1400" dirty="0" smtClean="0"/>
              <a:t> </a:t>
            </a:r>
            <a:r>
              <a:rPr lang="ko-KR" altLang="en-US" sz="1400" dirty="0" err="1" smtClean="0"/>
              <a:t>네이버지도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700M </a:t>
            </a:r>
            <a:r>
              <a:rPr lang="ko-KR" altLang="en-US" sz="1400" dirty="0" smtClean="0"/>
              <a:t>유흥시설 </a:t>
            </a:r>
            <a:r>
              <a:rPr lang="ko-KR" altLang="en-US" sz="1400" dirty="0" err="1" smtClean="0"/>
              <a:t>안지나고는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1KM</a:t>
            </a:r>
            <a:r>
              <a:rPr lang="ko-KR" altLang="en-US" sz="1400" dirty="0" smtClean="0"/>
              <a:t>이상 소요</a:t>
            </a:r>
            <a:r>
              <a:rPr lang="en-US" altLang="ko-KR" sz="1400" dirty="0" smtClean="0"/>
              <a:t>:</a:t>
            </a:r>
            <a:r>
              <a:rPr lang="ko-KR" altLang="en-US" sz="1400" dirty="0" smtClean="0"/>
              <a:t> 명품교육환경은 아니지 않나요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7744500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013" y="228600"/>
            <a:ext cx="5081587" cy="6454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41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145</Words>
  <Application>Microsoft Office PowerPoint</Application>
  <PresentationFormat>사용자 지정</PresentationFormat>
  <Paragraphs>34</Paragraphs>
  <Slides>9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현시점 율포초등학교로 빠른길 갈려면 이거리를 지나야 갈수있음 네이버지도 700M 유흥시설 안지나고는 1KM이상 소요: 명품교육환경은 아니지 않나요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newtec</dc:creator>
  <cp:lastModifiedBy>Windows 사용자</cp:lastModifiedBy>
  <cp:revision>20</cp:revision>
  <dcterms:created xsi:type="dcterms:W3CDTF">2025-02-27T13:13:30Z</dcterms:created>
  <dcterms:modified xsi:type="dcterms:W3CDTF">2025-05-14T08:31:58Z</dcterms:modified>
</cp:coreProperties>
</file>